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9" r:id="rId11"/>
    <p:sldId id="268" r:id="rId12"/>
    <p:sldId id="267" r:id="rId13"/>
    <p:sldId id="266" r:id="rId14"/>
    <p:sldId id="272" r:id="rId15"/>
    <p:sldId id="271" r:id="rId16"/>
    <p:sldId id="270" r:id="rId17"/>
    <p:sldId id="273" r:id="rId18"/>
    <p:sldId id="26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7C7"/>
    <a:srgbClr val="E6E6E6"/>
    <a:srgbClr val="BFC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67429-32E5-4DBF-8C07-6112092BB5AD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6D0D0-DA6D-4C21-9DD8-D987647071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81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78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08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2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75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25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18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37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9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2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2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2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9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2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7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D0D0-DA6D-4C21-9DD8-D98764707102}" type="slidenum">
              <a:rPr lang="pl-PL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6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92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7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38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58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08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73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91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61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20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08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27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C0C4-3516-44BB-92A2-371EBB792BEF}" type="datetimeFigureOut">
              <a:rPr lang="pl-PL" smtClean="0"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0F58-3ED0-48CC-BEB7-A53031F8D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34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7.jp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8.jp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9.jp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0.jp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1.jp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3.jp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4.jp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5.jp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jp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6.jp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" b="-82"/>
          <a:stretch/>
        </p:blipFill>
        <p:spPr>
          <a:xfrm>
            <a:off x="0" y="1140404"/>
            <a:ext cx="9144000" cy="5423287"/>
          </a:xfrm>
          <a:prstGeom prst="rect">
            <a:avLst/>
          </a:prstGeom>
        </p:spPr>
      </p:pic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0" y="2"/>
            <a:ext cx="9144000" cy="1434710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244925"/>
            <a:ext cx="9144000" cy="1535141"/>
          </a:xfrm>
          <a:gradFill flip="none" rotWithShape="1">
            <a:gsLst>
              <a:gs pos="0">
                <a:schemeClr val="accent3">
                  <a:lumMod val="98000"/>
                  <a:alpha val="0"/>
                </a:schemeClr>
              </a:gs>
              <a:gs pos="100000">
                <a:schemeClr val="accent3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atin typeface="Arial Black" panose="020B0A04020102020204" pitchFamily="34" charset="0"/>
              </a:rPr>
              <a:t>Przebudowa [rozbudowa]</a:t>
            </a:r>
            <a:br>
              <a:rPr lang="pl-PL" sz="3600" b="1" dirty="0" smtClean="0">
                <a:latin typeface="Arial Black" panose="020B0A04020102020204" pitchFamily="34" charset="0"/>
              </a:rPr>
            </a:br>
            <a:r>
              <a:rPr lang="pl-PL" sz="3600" b="1" dirty="0" smtClean="0">
                <a:latin typeface="Arial Black" panose="020B0A04020102020204" pitchFamily="34" charset="0"/>
              </a:rPr>
              <a:t>ul. Głębockiej i ul. Berensona </a:t>
            </a:r>
            <a:br>
              <a:rPr lang="pl-PL" sz="3600" b="1" dirty="0" smtClean="0">
                <a:latin typeface="Arial Black" panose="020B0A04020102020204" pitchFamily="34" charset="0"/>
              </a:rPr>
            </a:br>
            <a:r>
              <a:rPr lang="pl-PL" sz="3600" b="1" dirty="0" smtClean="0">
                <a:latin typeface="Arial Black" panose="020B0A04020102020204" pitchFamily="34" charset="0"/>
              </a:rPr>
              <a:t>w Warszawie</a:t>
            </a:r>
            <a:endParaRPr lang="pl-PL" sz="3600" b="1" dirty="0">
              <a:latin typeface="Arial Black" panose="020B0A0402010202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10490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5391944" y="3084303"/>
            <a:ext cx="0" cy="192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5399089" y="3276702"/>
            <a:ext cx="0" cy="160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H="1">
            <a:off x="5313579" y="3440387"/>
            <a:ext cx="91066" cy="1633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5708649" y="2857794"/>
            <a:ext cx="1251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latin typeface="Arial Black" panose="020B0A04020102020204" pitchFamily="34" charset="0"/>
              </a:rPr>
              <a:t>Ul. Głębocka</a:t>
            </a:r>
            <a:endParaRPr lang="pl-PL" sz="1100" dirty="0">
              <a:latin typeface="Arial Black" panose="020B0A04020102020204" pitchFamily="34" charset="0"/>
            </a:endParaRPr>
          </a:p>
        </p:txBody>
      </p:sp>
      <p:cxnSp>
        <p:nvCxnSpPr>
          <p:cNvPr id="39" name="Łącznik prosty ze strzałką 38"/>
          <p:cNvCxnSpPr/>
          <p:nvPr/>
        </p:nvCxnSpPr>
        <p:spPr>
          <a:xfrm flipH="1">
            <a:off x="5406234" y="3080257"/>
            <a:ext cx="370682" cy="230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4464208" y="2509441"/>
            <a:ext cx="1360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latin typeface="Arial Black" panose="020B0A04020102020204" pitchFamily="34" charset="0"/>
              </a:rPr>
              <a:t>Ul. Berensona</a:t>
            </a:r>
            <a:endParaRPr lang="pl-PL" sz="1100" dirty="0">
              <a:latin typeface="Arial Black" panose="020B0A04020102020204" pitchFamily="34" charset="0"/>
            </a:endParaRPr>
          </a:p>
        </p:txBody>
      </p:sp>
      <p:cxnSp>
        <p:nvCxnSpPr>
          <p:cNvPr id="44" name="Łącznik prosty ze strzałką 43"/>
          <p:cNvCxnSpPr/>
          <p:nvPr/>
        </p:nvCxnSpPr>
        <p:spPr>
          <a:xfrm flipH="1">
            <a:off x="5359112" y="2713712"/>
            <a:ext cx="255084" cy="33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5300877" y="3049587"/>
            <a:ext cx="91067" cy="47625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 flipV="1">
            <a:off x="5776916" y="3069765"/>
            <a:ext cx="1022349" cy="10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 flipV="1">
            <a:off x="4563487" y="2719643"/>
            <a:ext cx="1050709" cy="12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							 </a:t>
            </a:r>
          </a:p>
          <a:p>
            <a:pPr algn="ctr"/>
            <a:r>
              <a:rPr lang="pl-PL" dirty="0">
                <a:solidFill>
                  <a:srgbClr val="FF0000"/>
                </a:solidFill>
              </a:rPr>
              <a:t>	</a:t>
            </a:r>
            <a:r>
              <a:rPr lang="pl-PL" dirty="0" smtClean="0">
                <a:solidFill>
                  <a:srgbClr val="FF0000"/>
                </a:solidFill>
              </a:rPr>
              <a:t>						</a:t>
            </a:r>
            <a:r>
              <a:rPr lang="pl-PL" sz="1200" b="1" spc="300" dirty="0" smtClean="0">
                <a:solidFill>
                  <a:srgbClr val="FF0000"/>
                </a:solidFill>
              </a:rPr>
              <a:t>Warszawa; 19.03.2015 r.</a:t>
            </a:r>
            <a:endParaRPr lang="pl-PL" sz="1200" b="1" spc="300" dirty="0">
              <a:solidFill>
                <a:srgbClr val="FF0000"/>
              </a:solidFill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spc="300" dirty="0" smtClean="0">
                <a:latin typeface="Arial Black" panose="020B0A04020102020204" pitchFamily="34" charset="0"/>
              </a:rPr>
              <a:t>ETAP: DOKUMENTACJA PROJEKTOWA</a:t>
            </a:r>
            <a:endParaRPr lang="pl-PL" sz="1600" b="1" spc="300" dirty="0">
              <a:latin typeface="Arial Black" panose="020B0A04020102020204" pitchFamily="34" charset="0"/>
            </a:endParaRPr>
          </a:p>
        </p:txBody>
      </p:sp>
      <p:cxnSp>
        <p:nvCxnSpPr>
          <p:cNvPr id="29" name="Łącznik prosty ze strzałką 28"/>
          <p:cNvCxnSpPr/>
          <p:nvPr/>
        </p:nvCxnSpPr>
        <p:spPr>
          <a:xfrm>
            <a:off x="0" y="5918554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69935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31563" r="27747" b="47488"/>
          <a:stretch/>
        </p:blipFill>
        <p:spPr>
          <a:xfrm>
            <a:off x="5593491" y="4775687"/>
            <a:ext cx="3451654" cy="10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90059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31563" r="27747" b="47488"/>
          <a:stretch/>
        </p:blipFill>
        <p:spPr>
          <a:xfrm>
            <a:off x="5593491" y="4775687"/>
            <a:ext cx="3451654" cy="10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95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31563" r="27747" b="47488"/>
          <a:stretch/>
        </p:blipFill>
        <p:spPr>
          <a:xfrm>
            <a:off x="5593491" y="4775687"/>
            <a:ext cx="3451654" cy="10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95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31563" r="27747" b="47488"/>
          <a:stretch/>
        </p:blipFill>
        <p:spPr>
          <a:xfrm>
            <a:off x="5593491" y="4775687"/>
            <a:ext cx="3451654" cy="10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95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t="30712" r="42793" b="32670"/>
          <a:stretch/>
        </p:blipFill>
        <p:spPr>
          <a:xfrm>
            <a:off x="131806" y="4017807"/>
            <a:ext cx="2092411" cy="17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95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t="30712" r="42793" b="32670"/>
          <a:stretch/>
        </p:blipFill>
        <p:spPr>
          <a:xfrm>
            <a:off x="7051588" y="1586427"/>
            <a:ext cx="2092411" cy="17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95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31563" r="27747" b="47488"/>
          <a:stretch/>
        </p:blipFill>
        <p:spPr>
          <a:xfrm>
            <a:off x="5593491" y="4775687"/>
            <a:ext cx="3451654" cy="10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95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31563" r="27747" b="47488"/>
          <a:stretch/>
        </p:blipFill>
        <p:spPr>
          <a:xfrm>
            <a:off x="-1" y="4775687"/>
            <a:ext cx="3451654" cy="10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385520" y="1870391"/>
            <a:ext cx="391863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Inwestor:</a:t>
            </a:r>
          </a:p>
          <a:p>
            <a:r>
              <a:rPr lang="pl-PL" b="1" i="1" dirty="0" smtClean="0"/>
              <a:t>Miasto Stołeczne Warszawa</a:t>
            </a:r>
          </a:p>
          <a:p>
            <a:r>
              <a:rPr lang="pl-PL" sz="1400" b="1" dirty="0" smtClean="0"/>
              <a:t>reprezentowane przez</a:t>
            </a:r>
          </a:p>
          <a:p>
            <a:r>
              <a:rPr lang="pl-PL" b="1" i="1" dirty="0" smtClean="0"/>
              <a:t>Zarząd Miejskich Inwestycji Drogowych</a:t>
            </a:r>
          </a:p>
          <a:p>
            <a:r>
              <a:rPr lang="pl-PL" b="1" i="1" dirty="0" smtClean="0"/>
              <a:t>Ul. Sokratesa 15; 01-909 Warszawa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889500" y="1870391"/>
            <a:ext cx="38150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Jednostka Projektowa:</a:t>
            </a:r>
          </a:p>
          <a:p>
            <a:r>
              <a:rPr lang="pl-PL" b="1" i="1" dirty="0" smtClean="0"/>
              <a:t>PPHU PIEDAN Daniel Pietrzak</a:t>
            </a:r>
          </a:p>
          <a:p>
            <a:r>
              <a:rPr lang="pl-PL" b="1" i="1" dirty="0" smtClean="0"/>
              <a:t>Ul. Walewska 2/37; 04-022 Warszawa</a:t>
            </a:r>
            <a:endParaRPr lang="pl-PL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64742" y="3714782"/>
            <a:ext cx="5014514" cy="1015663"/>
          </a:xfrm>
          <a:prstGeom prst="rect">
            <a:avLst/>
          </a:prstGeom>
          <a:noFill/>
          <a:effectLst>
            <a:reflection blurRad="63500" stA="82000" endPos="29000" dist="558800" dir="5400000" sy="-100000" algn="bl" rotWithShape="0"/>
            <a:softEdge rad="381000"/>
          </a:effectLst>
          <a:scene3d>
            <a:camera prst="perspectiveContrastingRightFacing"/>
            <a:lightRig rig="threePt" dir="t"/>
          </a:scene3d>
          <a:sp3d prstMaterial="softEdge">
            <a:bevelT prst="convex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pl-PL" sz="6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Dziękujemy</a:t>
            </a:r>
            <a:endParaRPr lang="pl-PL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07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4771" r="9276" b="2415"/>
          <a:stretch/>
        </p:blipFill>
        <p:spPr>
          <a:xfrm>
            <a:off x="0" y="1469146"/>
            <a:ext cx="5410899" cy="43323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5410899" y="1537021"/>
            <a:ext cx="37331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Podstawowe parametry techniczne: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Klasa drogi: Z – zbiorcza [doc. L]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Prędkość projektowa: </a:t>
            </a:r>
            <a:r>
              <a:rPr lang="pl-PL" sz="1600" b="1" dirty="0" err="1" smtClean="0"/>
              <a:t>Vp</a:t>
            </a:r>
            <a:r>
              <a:rPr lang="pl-PL" sz="1600" b="1" dirty="0" smtClean="0"/>
              <a:t>= 50 km/h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Przekrój jednojezdniowy: 1x2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Szerokość pasa ruchu: 3,00 m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Szerokość chodnika: min. 1,50 m</a:t>
            </a:r>
          </a:p>
          <a:p>
            <a:endParaRPr lang="pl-PL" sz="1600" b="1" dirty="0"/>
          </a:p>
          <a:p>
            <a:r>
              <a:rPr lang="pl-PL" sz="1600" b="1" dirty="0" smtClean="0"/>
              <a:t>Szerokość ścieżki rowerowej: 2,00 m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2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167780" y="1537021"/>
            <a:ext cx="897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prstClr val="black"/>
                </a:solidFill>
              </a:rPr>
              <a:t>Przykłady przekrojów normalnych:</a:t>
            </a:r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55179" r="11743" b="30106"/>
          <a:stretch/>
        </p:blipFill>
        <p:spPr>
          <a:xfrm>
            <a:off x="5095430" y="3095538"/>
            <a:ext cx="3552134" cy="44786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51412" r="1743" b="31274"/>
          <a:stretch/>
        </p:blipFill>
        <p:spPr>
          <a:xfrm>
            <a:off x="258436" y="3087149"/>
            <a:ext cx="4124512" cy="52339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55641" r="2752" b="31404"/>
          <a:stretch/>
        </p:blipFill>
        <p:spPr>
          <a:xfrm>
            <a:off x="291801" y="4538443"/>
            <a:ext cx="4057782" cy="39163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51140" r="4220" b="35947"/>
          <a:stretch/>
        </p:blipFill>
        <p:spPr>
          <a:xfrm>
            <a:off x="4874003" y="4563611"/>
            <a:ext cx="3994987" cy="3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167780" y="1537021"/>
            <a:ext cx="897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prstClr val="black"/>
                </a:solidFill>
              </a:rPr>
              <a:t>Przekrój podstawowy [szlakowy] nr 1:</a:t>
            </a:r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30949" r="1743" b="31274"/>
          <a:stretch/>
        </p:blipFill>
        <p:spPr>
          <a:xfrm>
            <a:off x="-377416" y="2498449"/>
            <a:ext cx="9898829" cy="27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167780" y="1537021"/>
            <a:ext cx="897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prstClr val="black"/>
                </a:solidFill>
              </a:rPr>
              <a:t>Przekrój podstawowy [szlakowy] nr 2:</a:t>
            </a:r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4380" r="2752" b="31404"/>
          <a:stretch/>
        </p:blipFill>
        <p:spPr>
          <a:xfrm>
            <a:off x="-297340" y="2447636"/>
            <a:ext cx="9738677" cy="24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167780" y="1537021"/>
            <a:ext cx="897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prstClr val="black"/>
                </a:solidFill>
              </a:rPr>
              <a:t>Przekrój nr 3:</a:t>
            </a:r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35233" r="11743" b="30106"/>
          <a:stretch/>
        </p:blipFill>
        <p:spPr>
          <a:xfrm>
            <a:off x="41275" y="2532631"/>
            <a:ext cx="8467214" cy="2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167780" y="1537021"/>
            <a:ext cx="897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prstClr val="black"/>
                </a:solidFill>
              </a:rPr>
              <a:t>Przekrój nr 4:</a:t>
            </a:r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29781" r="4220" b="35947"/>
          <a:stretch/>
        </p:blipFill>
        <p:spPr>
          <a:xfrm>
            <a:off x="-298186" y="2500723"/>
            <a:ext cx="9587969" cy="24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95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31563" r="27747" b="47488"/>
          <a:stretch/>
        </p:blipFill>
        <p:spPr>
          <a:xfrm>
            <a:off x="-1" y="4775687"/>
            <a:ext cx="3451654" cy="10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95"/>
            <a:ext cx="9144000" cy="48368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010274"/>
            <a:ext cx="9143999" cy="417061"/>
          </a:xfrm>
          <a:noFill/>
          <a:effectLst>
            <a:outerShdw blurRad="50800" dist="50800" dir="5400000" algn="ctr" rotWithShape="0">
              <a:srgbClr val="E6E6E6"/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r>
              <a:rPr lang="pl-PL" sz="1800" b="1" dirty="0" smtClean="0"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800" b="1" dirty="0">
              <a:latin typeface="Arial Black" panose="020B0A040201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"/>
            <a:ext cx="9144001" cy="1434712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0" y="1434714"/>
            <a:ext cx="9144000" cy="7058"/>
          </a:xfrm>
          <a:prstGeom prst="straightConnector1">
            <a:avLst/>
          </a:prstGeom>
          <a:ln w="57150">
            <a:headEnd type="none"/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713"/>
            <a:ext cx="614730" cy="10302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6171"/>
          <a:stretch/>
        </p:blipFill>
        <p:spPr>
          <a:xfrm>
            <a:off x="1642674" y="117282"/>
            <a:ext cx="2319338" cy="12001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478572"/>
            <a:ext cx="4154043" cy="80442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-1" y="5915025"/>
            <a:ext cx="9144000" cy="942975"/>
          </a:xfrm>
          <a:prstGeom prst="rect">
            <a:avLst/>
          </a:prstGeom>
          <a:solidFill>
            <a:srgbClr val="E6E6E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0" y="5796000"/>
            <a:ext cx="9144000" cy="505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Przebudowa [rozbudowa] ul. Głębockiej i ul. Berensona w Warszawie</a:t>
            </a:r>
            <a:endParaRPr lang="pl-PL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0" y="5907967"/>
            <a:ext cx="9144000" cy="7058"/>
          </a:xfrm>
          <a:prstGeom prst="straightConnector1">
            <a:avLst/>
          </a:prstGeom>
          <a:ln w="28575">
            <a:headEnd type="none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31563" r="27747" b="47488"/>
          <a:stretch/>
        </p:blipFill>
        <p:spPr>
          <a:xfrm>
            <a:off x="2929524" y="4782745"/>
            <a:ext cx="3451654" cy="10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580</Words>
  <Application>Microsoft Office PowerPoint</Application>
  <PresentationFormat>Pokaz na ekranie (4:3)</PresentationFormat>
  <Paragraphs>85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Motyw pakietu Office</vt:lpstr>
      <vt:lpstr>Przebudowa [rozbudowa] ul. Głębockiej i ul. Berensona 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  <vt:lpstr>Przebudowa [rozbudowa] ul. Głębockiej i ul. Berensona w Warszawie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Przebudowa ul. Głębockiej  i ul. Berensona</dc:title>
  <dc:creator>Piedan</dc:creator>
  <cp:lastModifiedBy>Piedan</cp:lastModifiedBy>
  <cp:revision>31</cp:revision>
  <dcterms:created xsi:type="dcterms:W3CDTF">2015-03-17T13:28:58Z</dcterms:created>
  <dcterms:modified xsi:type="dcterms:W3CDTF">2015-03-20T08:47:32Z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